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96"/>
    <p:restoredTop sz="94660"/>
  </p:normalViewPr>
  <p:slideViewPr>
    <p:cSldViewPr snapToGrid="0">
      <p:cViewPr>
        <p:scale>
          <a:sx n="28" d="100"/>
          <a:sy n="28" d="100"/>
        </p:scale>
        <p:origin x="1696" y="-200"/>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neural_networks_supervised.html" TargetMode="External"/><Relationship Id="rId12" Type="http://schemas.microsoft.com/office/2007/relationships/hdphoto" Target="../media/hdphoto3.wdp"/><Relationship Id="rId17" Type="http://schemas.openxmlformats.org/officeDocument/2006/relationships/image" Target="../media/image7.png"/><Relationship Id="rId2" Type="http://schemas.openxmlformats.org/officeDocument/2006/relationships/image" Target="../media/image1.png"/><Relationship Id="rId16"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image" Target="../media/image3.png"/><Relationship Id="rId5" Type="http://schemas.openxmlformats.org/officeDocument/2006/relationships/hyperlink" Target="https://scikit-learn.org/stable/modules/generated/sklearn.linear_model.LogisticRegression.html" TargetMode="External"/><Relationship Id="rId15" Type="http://schemas.openxmlformats.org/officeDocument/2006/relationships/image" Target="../media/image5.pn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2" y="6059739"/>
            <a:ext cx="10289403"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800"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The scatterplot presented in Figure 3 above illustrates the best performing model, which provides further evidence of its accuracy. Moreover, the plot suggests that the model's performance is better for smaller Y values, as the deviation from the line increases for larger Y values.</a:t>
            </a: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2811510" y="26499461"/>
            <a:ext cx="8516240" cy="374718"/>
          </a:xfrm>
          <a:prstGeom prst="rect">
            <a:avLst/>
          </a:prstGeom>
          <a:noFill/>
          <a:ln w="9525">
            <a:noFill/>
            <a:miter lim="800000"/>
            <a:headEnd/>
            <a:tailEnd/>
          </a:ln>
        </p:spPr>
        <p:txBody>
          <a:bodyPr wrap="square" lIns="0" tIns="0" rIns="0" bIns="0">
            <a:spAutoFit/>
          </a:bodyPr>
          <a:lstStyle/>
          <a:p>
            <a:pPr marL="352641" algn="ctr" defTabSz="3869254" eaLnBrk="0" hangingPunct="0">
              <a:lnSpc>
                <a:spcPct val="110000"/>
              </a:lnSpc>
            </a:pPr>
            <a:r>
              <a:rPr lang="en-US" sz="2400" b="1" dirty="0">
                <a:solidFill>
                  <a:srgbClr val="002664"/>
                </a:solidFill>
                <a:cs typeface="Arial" panose="020B0604020202020204" pitchFamily="34" charset="0"/>
              </a:rPr>
              <a:t>Figure 4 </a:t>
            </a:r>
            <a:r>
              <a:rPr lang="en-US" sz="2400" dirty="0">
                <a:solidFill>
                  <a:srgbClr val="002664"/>
                </a:solidFill>
                <a:cs typeface="Arial" panose="020B0604020202020204" pitchFamily="34" charset="0"/>
              </a:rPr>
              <a:t>– Parity Plot for Random Forest Regression Model</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2769680" y="14995106"/>
            <a:ext cx="8516240" cy="37471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2400" b="1" dirty="0">
                <a:solidFill>
                  <a:srgbClr val="002664"/>
                </a:solidFill>
                <a:cs typeface="Arial" panose="020B0604020202020204" pitchFamily="34" charset="0"/>
              </a:rPr>
              <a:t>Figure 3 </a:t>
            </a:r>
            <a:r>
              <a:rPr lang="en-US" sz="2400" dirty="0">
                <a:solidFill>
                  <a:srgbClr val="002664"/>
                </a:solidFill>
                <a:cs typeface="Arial" panose="020B0604020202020204" pitchFamily="34" charset="0"/>
              </a:rPr>
              <a:t>– RMSE comparison of Machine Learning models</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4"/>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4"/>
              </a:rPr>
              <a:t>https://xgboost.readthedocs.io/en/stable/python/python_api.html</a:t>
            </a:r>
            <a:endParaRPr lang="en-US" sz="2400" dirty="0">
              <a:hlinkClick r:id="rId5"/>
            </a:endParaRPr>
          </a:p>
          <a:p>
            <a:pPr marL="866991" indent="-514350" algn="just" defTabSz="3869254">
              <a:lnSpc>
                <a:spcPct val="125000"/>
              </a:lnSpc>
              <a:buFont typeface="+mj-lt"/>
              <a:buAutoNum type="arabicPeriod"/>
              <a:defRPr/>
            </a:pPr>
            <a:r>
              <a:rPr lang="en-US" sz="2400" dirty="0">
                <a:hlinkClick r:id="rId5"/>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025771" y="-105947"/>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42234"/>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4270019"/>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11510" y="18396456"/>
            <a:ext cx="8088373" cy="7827979"/>
          </a:xfrm>
          <a:prstGeom prst="rect">
            <a:avLst/>
          </a:prstGeom>
        </p:spPr>
      </p:pic>
      <p:sp>
        <p:nvSpPr>
          <p:cNvPr id="10" name="Text Box 84">
            <a:extLst>
              <a:ext uri="{FF2B5EF4-FFF2-40B4-BE49-F238E27FC236}">
                <a16:creationId xmlns:a16="http://schemas.microsoft.com/office/drawing/2014/main" id="{CAA158BC-A13D-3D00-692D-33B1AE952CC6}"/>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Correlation of various features of the asteroids are checked against the diameter of the asteroid.</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Features such as Absolute magnitude, Mean Anomaly, Perihelion Distance, Eccentricity are highly correlated with Diameter of the Asteroid which warrants feature selection.</a:t>
            </a:r>
          </a:p>
          <a:p>
            <a:pPr marL="809841" indent="-457200" algn="just" defTabSz="3869254">
              <a:lnSpc>
                <a:spcPct val="125000"/>
              </a:lnSpc>
              <a:buFont typeface="Arial" panose="020B0604020202020204" pitchFamily="34" charset="0"/>
              <a:buChar char="•"/>
              <a:defRPr/>
            </a:pPr>
            <a:r>
              <a:rPr lang="en-US" sz="2657" dirty="0">
                <a:latin typeface="+mn-lt"/>
              </a:rPr>
              <a:t>Aphelion Distance and Perihelion Distance are highly correlated with each other, which induces Multicollinearity and hence one of them should be dropped.</a:t>
            </a: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500"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endParaRPr lang="en-US" sz="2400" dirty="0">
              <a:cs typeface="Arial" panose="020B0604020202020204" pitchFamily="34" charset="0"/>
            </a:endParaRPr>
          </a:p>
          <a:p>
            <a:pPr marL="809841" indent="-457200" algn="just" defTabSz="3869254">
              <a:lnSpc>
                <a:spcPct val="125000"/>
              </a:lnSpc>
              <a:buFont typeface="Arial" panose="020B0604020202020204" pitchFamily="34" charset="0"/>
              <a:buChar char="•"/>
              <a:defRPr/>
            </a:pPr>
            <a:r>
              <a:rPr lang="en-US" sz="2400" dirty="0">
                <a:cs typeface="Arial" panose="020B0604020202020204" pitchFamily="34" charset="0"/>
              </a:rPr>
              <a:t>After cleaning the dataset, a total of 19 predictors were left. This warranted us to reduce the dimensionality of the dataset and input those variables outputted through feature selection algorithms, including best subset selection, forward selection, backward selection, and LASSO regression. </a:t>
            </a:r>
          </a:p>
          <a:p>
            <a:pPr marL="809841" indent="-457200" algn="just" defTabSz="3869254">
              <a:lnSpc>
                <a:spcPct val="125000"/>
              </a:lnSpc>
              <a:buFont typeface="Arial" panose="020B0604020202020204" pitchFamily="34" charset="0"/>
              <a:buChar char="•"/>
              <a:defRPr/>
            </a:pPr>
            <a:r>
              <a:rPr lang="en-US" sz="2400" dirty="0">
                <a:cs typeface="Arial" panose="020B0604020202020204" pitchFamily="34" charset="0"/>
              </a:rPr>
              <a:t>Best subset selection, forward selection, and backward selection returned 13 variables. LASSO Regression returned 4, as seen in the coefficient plot utilizing the log of lambda:</a:t>
            </a:r>
          </a:p>
          <a:p>
            <a:pPr marL="809841" indent="-457200" algn="just" defTabSz="3869254">
              <a:lnSpc>
                <a:spcPct val="125000"/>
              </a:lnSpc>
              <a:buFont typeface="Arial" panose="020B0604020202020204" pitchFamily="34" charset="0"/>
              <a:buChar char="•"/>
              <a:defRPr/>
            </a:pPr>
            <a:endParaRPr lang="en-US" sz="2400" dirty="0">
              <a:cs typeface="Arial" panose="020B0604020202020204" pitchFamily="34" charset="0"/>
            </a:endParaRPr>
          </a:p>
          <a:p>
            <a:pPr marL="352641" defTabSz="3869254">
              <a:lnSpc>
                <a:spcPct val="125000"/>
              </a:lnSpc>
              <a:defRPr/>
            </a:pPr>
            <a:endParaRPr lang="en-US" sz="2468" dirty="0">
              <a:latin typeface="+mn-lt"/>
            </a:endParaRPr>
          </a:p>
        </p:txBody>
      </p:sp>
      <p:pic>
        <p:nvPicPr>
          <p:cNvPr id="15" name="Picture 14" descr="Table&#10;&#10;Description automatically generated">
            <a:extLst>
              <a:ext uri="{FF2B5EF4-FFF2-40B4-BE49-F238E27FC236}">
                <a16:creationId xmlns:a16="http://schemas.microsoft.com/office/drawing/2014/main" id="{CEBE16F3-55CC-354B-E678-0B1059C35CBE}"/>
              </a:ext>
            </a:extLst>
          </p:cNvPr>
          <p:cNvPicPr>
            <a:picLocks noChangeAspect="1"/>
          </p:cNvPicPr>
          <p:nvPr/>
        </p:nvPicPr>
        <p:blipFill rotWithShape="1">
          <a:blip r:embed="rId15">
            <a:extLst>
              <a:ext uri="{28A0092B-C50C-407E-A947-70E740481C1C}">
                <a14:useLocalDpi xmlns:a14="http://schemas.microsoft.com/office/drawing/2010/main" val="0"/>
              </a:ext>
            </a:extLst>
          </a:blip>
          <a:srcRect t="5237"/>
          <a:stretch/>
        </p:blipFill>
        <p:spPr>
          <a:xfrm>
            <a:off x="12362015" y="11188240"/>
            <a:ext cx="9328432" cy="8174139"/>
          </a:xfrm>
          <a:prstGeom prst="rect">
            <a:avLst/>
          </a:prstGeom>
        </p:spPr>
      </p:pic>
      <p:sp>
        <p:nvSpPr>
          <p:cNvPr id="16" name="Rectangle 104">
            <a:extLst>
              <a:ext uri="{FF2B5EF4-FFF2-40B4-BE49-F238E27FC236}">
                <a16:creationId xmlns:a16="http://schemas.microsoft.com/office/drawing/2014/main" id="{1217FF0D-D672-7CB6-AD89-8AB2DB535748}"/>
              </a:ext>
            </a:extLst>
          </p:cNvPr>
          <p:cNvSpPr>
            <a:spLocks noChangeArrowheads="1"/>
          </p:cNvSpPr>
          <p:nvPr/>
        </p:nvSpPr>
        <p:spPr bwMode="auto">
          <a:xfrm>
            <a:off x="12362015" y="19432922"/>
            <a:ext cx="8818644" cy="780983"/>
          </a:xfrm>
          <a:prstGeom prst="rect">
            <a:avLst/>
          </a:prstGeom>
          <a:noFill/>
          <a:ln w="9525">
            <a:noFill/>
            <a:miter lim="800000"/>
            <a:headEnd/>
            <a:tailEnd/>
          </a:ln>
        </p:spPr>
        <p:txBody>
          <a:bodyPr wrap="square" lIns="0" tIns="0" rIns="0" bIns="0">
            <a:spAutoFit/>
          </a:bodyPr>
          <a:lstStyle/>
          <a:p>
            <a:pPr marL="352641" algn="ctr" defTabSz="3869254" eaLnBrk="0" hangingPunct="0">
              <a:lnSpc>
                <a:spcPct val="110000"/>
              </a:lnSpc>
            </a:pPr>
            <a:r>
              <a:rPr lang="en-US" sz="2400" b="1" dirty="0">
                <a:solidFill>
                  <a:srgbClr val="002664"/>
                </a:solidFill>
                <a:cs typeface="Arial" panose="020B0604020202020204" pitchFamily="34" charset="0"/>
              </a:rPr>
              <a:t>Figure 1 </a:t>
            </a:r>
            <a:r>
              <a:rPr lang="en-US" sz="2400" dirty="0">
                <a:solidFill>
                  <a:srgbClr val="002664"/>
                </a:solidFill>
                <a:cs typeface="Arial" panose="020B0604020202020204" pitchFamily="34" charset="0"/>
              </a:rPr>
              <a:t>– Heat Map depicting the correlation between asteroid features.</a:t>
            </a:r>
          </a:p>
        </p:txBody>
      </p:sp>
      <p:pic>
        <p:nvPicPr>
          <p:cNvPr id="19" name="Picture 18">
            <a:extLst>
              <a:ext uri="{FF2B5EF4-FFF2-40B4-BE49-F238E27FC236}">
                <a16:creationId xmlns:a16="http://schemas.microsoft.com/office/drawing/2014/main" id="{6AF5EFEE-6257-E562-C92A-44635D6B5332}"/>
              </a:ext>
            </a:extLst>
          </p:cNvPr>
          <p:cNvPicPr>
            <a:picLocks noChangeAspect="1"/>
          </p:cNvPicPr>
          <p:nvPr/>
        </p:nvPicPr>
        <p:blipFill rotWithShape="1">
          <a:blip r:embed="rId16">
            <a:extLst>
              <a:ext uri="{28A0092B-C50C-407E-A947-70E740481C1C}">
                <a14:useLocalDpi xmlns:a14="http://schemas.microsoft.com/office/drawing/2010/main" val="0"/>
              </a:ext>
            </a:extLst>
          </a:blip>
          <a:srcRect l="2366" t="5953" r="1795" b="6600"/>
          <a:stretch/>
        </p:blipFill>
        <p:spPr>
          <a:xfrm>
            <a:off x="12019319" y="24797137"/>
            <a:ext cx="9504537" cy="5812246"/>
          </a:xfrm>
          <a:prstGeom prst="rect">
            <a:avLst/>
          </a:prstGeom>
        </p:spPr>
      </p:pic>
      <p:sp>
        <p:nvSpPr>
          <p:cNvPr id="22" name="Rectangle 104">
            <a:extLst>
              <a:ext uri="{FF2B5EF4-FFF2-40B4-BE49-F238E27FC236}">
                <a16:creationId xmlns:a16="http://schemas.microsoft.com/office/drawing/2014/main" id="{8FA84422-A3E4-C9A3-C7C7-22657CDBE049}"/>
              </a:ext>
            </a:extLst>
          </p:cNvPr>
          <p:cNvSpPr>
            <a:spLocks noChangeArrowheads="1"/>
          </p:cNvSpPr>
          <p:nvPr/>
        </p:nvSpPr>
        <p:spPr bwMode="auto">
          <a:xfrm>
            <a:off x="14233788" y="30795585"/>
            <a:ext cx="6946871" cy="37471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2400" b="1" dirty="0">
                <a:solidFill>
                  <a:srgbClr val="002664"/>
                </a:solidFill>
                <a:cs typeface="Arial" panose="020B0604020202020204" pitchFamily="34" charset="0"/>
              </a:rPr>
              <a:t>Figure 2 </a:t>
            </a:r>
            <a:r>
              <a:rPr lang="en-US" sz="2400" dirty="0">
                <a:solidFill>
                  <a:srgbClr val="002664"/>
                </a:solidFill>
                <a:cs typeface="Arial" panose="020B0604020202020204" pitchFamily="34" charset="0"/>
              </a:rPr>
              <a:t>– LASSO Coefficient Plot</a:t>
            </a:r>
          </a:p>
        </p:txBody>
      </p:sp>
      <p:cxnSp>
        <p:nvCxnSpPr>
          <p:cNvPr id="23" name="Straight Connector 22">
            <a:extLst>
              <a:ext uri="{FF2B5EF4-FFF2-40B4-BE49-F238E27FC236}">
                <a16:creationId xmlns:a16="http://schemas.microsoft.com/office/drawing/2014/main" id="{0287EC2A-045E-D435-2075-A0FCBE40C1B0}"/>
              </a:ext>
            </a:extLst>
          </p:cNvPr>
          <p:cNvCxnSpPr>
            <a:cxnSpLocks/>
          </p:cNvCxnSpPr>
          <p:nvPr/>
        </p:nvCxnSpPr>
        <p:spPr bwMode="auto">
          <a:xfrm>
            <a:off x="11954721" y="210246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6" name="Picture 25" descr="Chart, bar chart&#10;&#10;Description automatically generated">
            <a:extLst>
              <a:ext uri="{FF2B5EF4-FFF2-40B4-BE49-F238E27FC236}">
                <a16:creationId xmlns:a16="http://schemas.microsoft.com/office/drawing/2014/main" id="{9469A285-538B-3F82-51AE-0C1CD9E9051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741436" y="9544533"/>
            <a:ext cx="10572728" cy="5286364"/>
          </a:xfrm>
          <a:prstGeom prst="rect">
            <a:avLst/>
          </a:prstGeom>
        </p:spPr>
      </p:pic>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4174</TotalTime>
  <Words>1103</Words>
  <Application>Microsoft Macintosh PowerPoint</Application>
  <PresentationFormat>Custom</PresentationFormat>
  <Paragraphs>104</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284</cp:revision>
  <dcterms:created xsi:type="dcterms:W3CDTF">2005-02-02T16:58:07Z</dcterms:created>
  <dcterms:modified xsi:type="dcterms:W3CDTF">2023-04-25T05:10:00Z</dcterms:modified>
</cp:coreProperties>
</file>